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36"/>
  </p:notesMasterIdLst>
  <p:handoutMasterIdLst>
    <p:handoutMasterId r:id="rId37"/>
  </p:handoutMasterIdLst>
  <p:sldIdLst>
    <p:sldId id="439" r:id="rId2"/>
    <p:sldId id="442" r:id="rId3"/>
    <p:sldId id="459" r:id="rId4"/>
    <p:sldId id="460" r:id="rId5"/>
    <p:sldId id="461" r:id="rId6"/>
    <p:sldId id="463" r:id="rId7"/>
    <p:sldId id="447" r:id="rId8"/>
    <p:sldId id="446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456" r:id="rId17"/>
    <p:sldId id="458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4" r:id="rId28"/>
    <p:sldId id="473" r:id="rId29"/>
    <p:sldId id="475" r:id="rId30"/>
    <p:sldId id="476" r:id="rId31"/>
    <p:sldId id="477" r:id="rId32"/>
    <p:sldId id="478" r:id="rId33"/>
    <p:sldId id="480" r:id="rId34"/>
    <p:sldId id="481" r:id="rId35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37" d="100"/>
          <a:sy n="137" d="100"/>
        </p:scale>
        <p:origin x="132" y="118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10/30/2022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cv2</a:t>
            </a:r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(m1)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*1000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의 난수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607A66-1848-BA65-15F9-EAACEC4A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55" y="3865612"/>
            <a:ext cx="4467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6B19B2-19CA-7821-3B50-6FCAF932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38" y="3001216"/>
            <a:ext cx="1927820" cy="2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1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DDB378-B1B4-0201-A8F2-BA8C5AF2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07" y="3699247"/>
            <a:ext cx="269595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1, 2, 3],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src2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4, 5, 6],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src3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1, 2, 1, 2],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(3, 2)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alpha, beta = 1.0, 1.0</a:t>
            </a:r>
          </a:p>
          <a:p>
            <a:endParaRPr lang="en-US" altLang="ko-KR" sz="1400" dirty="0">
              <a:latin typeface="ubuntu mono derivative powerline" panose="020B0509030602030204" pitchFamily="49" charset="0"/>
            </a:endParaRP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(src1)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(src2)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640" y="3217540"/>
            <a:ext cx="1381631" cy="175097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83C825-2133-9807-8B6F-255B3350EA78}"/>
              </a:ext>
            </a:extLst>
          </p:cNvPr>
          <p:cNvSpPr/>
          <p:nvPr/>
        </p:nvSpPr>
        <p:spPr>
          <a:xfrm>
            <a:off x="4039640" y="3217540"/>
            <a:ext cx="1376616" cy="517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DBB8CB-D638-A1F8-FAD0-426D97F1EEE3}"/>
              </a:ext>
            </a:extLst>
          </p:cNvPr>
          <p:cNvSpPr/>
          <p:nvPr/>
        </p:nvSpPr>
        <p:spPr>
          <a:xfrm>
            <a:off x="926053" y="3549685"/>
            <a:ext cx="1038478" cy="222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5E1795F-8C89-95D2-AF02-3CE1C7544090}"/>
              </a:ext>
            </a:extLst>
          </p:cNvPr>
          <p:cNvSpPr/>
          <p:nvPr/>
        </p:nvSpPr>
        <p:spPr>
          <a:xfrm>
            <a:off x="926376" y="3771900"/>
            <a:ext cx="1038478" cy="22221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C19FCE-FCA9-4968-89CF-35510396D000}"/>
              </a:ext>
            </a:extLst>
          </p:cNvPr>
          <p:cNvSpPr/>
          <p:nvPr/>
        </p:nvSpPr>
        <p:spPr>
          <a:xfrm>
            <a:off x="4034624" y="3737412"/>
            <a:ext cx="1388775" cy="4619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BA0534-5329-30AF-3D22-19D57F203DFA}"/>
              </a:ext>
            </a:extLst>
          </p:cNvPr>
          <p:cNvSpPr/>
          <p:nvPr/>
        </p:nvSpPr>
        <p:spPr>
          <a:xfrm>
            <a:off x="4037005" y="4204136"/>
            <a:ext cx="1388775" cy="7596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B87229-33C8-842D-B7D2-580D7BC03511}"/>
              </a:ext>
            </a:extLst>
          </p:cNvPr>
          <p:cNvSpPr/>
          <p:nvPr/>
        </p:nvSpPr>
        <p:spPr>
          <a:xfrm>
            <a:off x="914400" y="3994116"/>
            <a:ext cx="1057275" cy="21355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07C0D2-C643-3D67-7749-AD5BC091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06" y="5109075"/>
            <a:ext cx="668748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dst1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GEMM_1_T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(dst1)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               =           X   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dst2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(dst2)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X               =              X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dst3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src3, alpha, None, beta)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(dst3)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X            =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94" r="25480"/>
          <a:stretch/>
        </p:blipFill>
        <p:spPr>
          <a:xfrm>
            <a:off x="3636874" y="5002343"/>
            <a:ext cx="869494" cy="635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D2C86-9DD5-ED1F-BF1F-EB20DC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36874" y="2727297"/>
            <a:ext cx="1163576" cy="4151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F5DB97-4835-5C4B-E79B-F215165AD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6645" y="2727297"/>
            <a:ext cx="1090653" cy="4141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C4CF58-EEDE-7558-2854-EEC8EFAE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58" y="2648829"/>
            <a:ext cx="174008" cy="2118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E99579-DB98-F9F3-7B27-78E5B63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25060" y="4041481"/>
            <a:ext cx="1163576" cy="4151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C9C4B3-81CB-ADE0-669F-D2517C828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84831" y="4041481"/>
            <a:ext cx="1090653" cy="4141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5F87ED-F2CA-A063-3E45-245D87DA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95" y="3935563"/>
            <a:ext cx="174008" cy="2118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C250FE-DEF6-DA14-D4B2-784C42AA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4852" y="5113886"/>
            <a:ext cx="1090653" cy="41414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45A83A-46D7-730E-A40A-D853510C7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6107650" y="2727297"/>
            <a:ext cx="1163576" cy="4151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0452BC1-36A3-BA63-DA55-315703FDD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547"/>
          <a:stretch/>
        </p:blipFill>
        <p:spPr>
          <a:xfrm>
            <a:off x="926178" y="2784491"/>
            <a:ext cx="1257474" cy="311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08A017-1310-BD13-E5B2-2CF614D35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40" b="31836"/>
          <a:stretch/>
        </p:blipFill>
        <p:spPr>
          <a:xfrm>
            <a:off x="913332" y="4111685"/>
            <a:ext cx="1286054" cy="2737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760D776-BEE3-BB5A-D8A7-364966D49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93" r="10048" b="-1824"/>
          <a:stretch/>
        </p:blipFill>
        <p:spPr>
          <a:xfrm>
            <a:off x="908962" y="5213586"/>
            <a:ext cx="1274690" cy="28337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894F69-D06B-CAB4-D003-A0866A60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026" y="2611008"/>
            <a:ext cx="825128" cy="6467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27C405-89CB-4676-33DD-72AEDBA9B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882" y="2667632"/>
            <a:ext cx="1162212" cy="5334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ABB460-4619-94F4-0BAC-346F1C053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5024984" y="4006079"/>
            <a:ext cx="1090653" cy="4141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E82E3BF-1447-BCD5-42DD-5E1B0B4C3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991" y="3900750"/>
            <a:ext cx="867933" cy="66237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EA914B5-0468-8907-5CE5-8C7CD5DB9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7882" y="4022604"/>
            <a:ext cx="989625" cy="4225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CC76E81-1E56-50C9-41A7-2E54C840A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5006" y="5092410"/>
            <a:ext cx="956241" cy="43562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AD4F22-D31D-8A82-76E4-D4C1D2BDB94C}"/>
              </a:ext>
            </a:extLst>
          </p:cNvPr>
          <p:cNvSpPr/>
          <p:nvPr/>
        </p:nvSpPr>
        <p:spPr>
          <a:xfrm>
            <a:off x="2259130" y="2636044"/>
            <a:ext cx="2586037" cy="6072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991B76-5E17-4AFF-3556-8B0545572707}"/>
              </a:ext>
            </a:extLst>
          </p:cNvPr>
          <p:cNvSpPr/>
          <p:nvPr/>
        </p:nvSpPr>
        <p:spPr>
          <a:xfrm>
            <a:off x="4990425" y="2545556"/>
            <a:ext cx="2312194" cy="78343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8E9EB06-D9E5-46ED-94AF-1FE89B13CE85}"/>
              </a:ext>
            </a:extLst>
          </p:cNvPr>
          <p:cNvSpPr/>
          <p:nvPr/>
        </p:nvSpPr>
        <p:spPr>
          <a:xfrm>
            <a:off x="2268655" y="3931444"/>
            <a:ext cx="2586037" cy="60721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E4DFA17-C7F1-F137-D2B0-519EFBF14D0A}"/>
              </a:ext>
            </a:extLst>
          </p:cNvPr>
          <p:cNvSpPr/>
          <p:nvPr/>
        </p:nvSpPr>
        <p:spPr>
          <a:xfrm>
            <a:off x="4999950" y="3840956"/>
            <a:ext cx="2312194" cy="7834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A9ADE5-0D95-7AC4-8FC1-EBBDB0632E9F}"/>
              </a:ext>
            </a:extLst>
          </p:cNvPr>
          <p:cNvSpPr/>
          <p:nvPr/>
        </p:nvSpPr>
        <p:spPr>
          <a:xfrm>
            <a:off x="2263893" y="4972051"/>
            <a:ext cx="2295526" cy="71437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00CF2A3-8140-C1C1-8E2D-ADE39DE2D21C}"/>
              </a:ext>
            </a:extLst>
          </p:cNvPr>
          <p:cNvSpPr/>
          <p:nvPr/>
        </p:nvSpPr>
        <p:spPr>
          <a:xfrm>
            <a:off x="4788018" y="5043487"/>
            <a:ext cx="1050132" cy="5429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5E429C4-FEC1-1F03-1429-7FC6993C909E}"/>
              </a:ext>
            </a:extLst>
          </p:cNvPr>
          <p:cNvSpPr/>
          <p:nvPr/>
        </p:nvSpPr>
        <p:spPr>
          <a:xfrm>
            <a:off x="7517678" y="3960472"/>
            <a:ext cx="1050132" cy="5429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95C1F95-5DF5-F3A1-8AC7-0F01A4DA214D}"/>
              </a:ext>
            </a:extLst>
          </p:cNvPr>
          <p:cNvSpPr/>
          <p:nvPr/>
        </p:nvSpPr>
        <p:spPr>
          <a:xfrm>
            <a:off x="7502476" y="2618641"/>
            <a:ext cx="1250324" cy="631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4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 err="1">
                <a:latin typeface="ubuntu mono derivative powerline" panose="020B0509030602030204" pitchFamily="49" charset="0"/>
              </a:rPr>
              <a:t>.</a:t>
            </a:r>
            <a:r>
              <a:rPr lang="en-US" altLang="ko-KR" sz="1400" dirty="0" err="1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full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.uint8)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(250, 30), (400, 70), (350, 250), (150, 200)</a:t>
            </a:r>
          </a:p>
          <a:p>
            <a:r>
              <a:rPr lang="en-US" altLang="ko-KR" dirty="0"/>
              <a:t>   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right_bottom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left_bottom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6D6B2-08E4-E74B-D599-F2897DF4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72" y="1345332"/>
            <a:ext cx="2564484" cy="22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endParaRPr lang="en-US" altLang="ko-KR" sz="1400" dirty="0">
              <a:solidFill>
                <a:srgbClr val="0000FF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4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theta = 20 *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회전할 라디안 각도 계산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rot_mat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(theta)],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(pts1, rot_mat, 1.0, None, 1.0, flags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(pts2)], True, (255, 0, 0), 3)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28C9AB-D5EF-4ADB-AFCA-D7E023E771E1}"/>
              </a:ext>
            </a:extLst>
          </p:cNvPr>
          <p:cNvSpPr/>
          <p:nvPr/>
        </p:nvSpPr>
        <p:spPr>
          <a:xfrm>
            <a:off x="914400" y="2641476"/>
            <a:ext cx="6465912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BCCF02-70B0-263F-C403-5F6FFC3F1344}"/>
              </a:ext>
            </a:extLst>
          </p:cNvPr>
          <p:cNvSpPr/>
          <p:nvPr/>
        </p:nvSpPr>
        <p:spPr>
          <a:xfrm>
            <a:off x="948115" y="4171949"/>
            <a:ext cx="5379949" cy="276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5010D6-AD2C-ED6E-F2B4-D6D05B28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273324"/>
            <a:ext cx="1972729" cy="16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theta = 45 *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45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도 회전</a:t>
            </a:r>
          </a:p>
          <a:p>
            <a:br>
              <a:rPr lang="ko-KR" altLang="en-US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(pts1[:, :2])], True, (0, 255,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(pts2[:, :2])], True, (255, 0,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9294AE-ED8B-4014-8C19-50EC3191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34" y="1345332"/>
            <a:ext cx="2539187" cy="218511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C58FC2-8D77-56BE-952E-017DEA37664E}"/>
              </a:ext>
            </a:extLst>
          </p:cNvPr>
          <p:cNvGrpSpPr/>
          <p:nvPr/>
        </p:nvGrpSpPr>
        <p:grpSpPr>
          <a:xfrm>
            <a:off x="5652120" y="1983276"/>
            <a:ext cx="1800200" cy="1162256"/>
            <a:chOff x="5652120" y="1983276"/>
            <a:chExt cx="1800200" cy="1162256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3761F33-855F-861D-A3C6-47A0E8A68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120" y="2281436"/>
              <a:ext cx="1800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0D49B6E-0FA6-9888-3D15-AEE33D3335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2120" y="2281436"/>
              <a:ext cx="828092" cy="864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EC3BF6-E3CF-C6A9-6FB8-2BF068E376D9}"/>
                </a:ext>
              </a:extLst>
            </p:cNvPr>
            <p:cNvSpPr txBox="1"/>
            <p:nvPr/>
          </p:nvSpPr>
          <p:spPr>
            <a:xfrm>
              <a:off x="5907234" y="1983276"/>
              <a:ext cx="7473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45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도 회전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F88CAF-F4F6-0B3B-12EF-2019B40C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81" y="1399788"/>
            <a:ext cx="2539187" cy="21851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(pts1[2] - pts1[0])//2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pts1[0] + 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endParaRPr lang="en-US" altLang="ko-KR" sz="1200" dirty="0">
              <a:latin typeface="ubuntu mono derivative powerline" panose="020B0509030602030204" pitchFamily="49" charset="0"/>
            </a:endParaRP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(pts2[2] - pts2[0])//2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pts2[0] + 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t1 = center[0] - center2[0]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t2 = center[1] - center2[1]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t1],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t2],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pts3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(pts1, m2, 1.0, None, 1.0, flags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GEMM_2_T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polylines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[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np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int32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(pts3[:, :2])], True, (0, 0, 255), 2)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9AB526-60D8-6192-8682-0472FF4B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80" y="1395545"/>
            <a:ext cx="2539187" cy="219846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E49589-ECD1-1D06-7F1D-DF6AF9623D19}"/>
              </a:ext>
            </a:extLst>
          </p:cNvPr>
          <p:cNvGrpSpPr/>
          <p:nvPr/>
        </p:nvGrpSpPr>
        <p:grpSpPr>
          <a:xfrm>
            <a:off x="6707785" y="2315827"/>
            <a:ext cx="981360" cy="828000"/>
            <a:chOff x="6707785" y="2315827"/>
            <a:chExt cx="981360" cy="82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14:cNvPr>
                <p14:cNvContentPartPr/>
                <p14:nvPr/>
              </p14:nvContentPartPr>
              <p14:xfrm>
                <a:off x="7688785" y="2315827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9785" y="230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14:cNvPr>
                <p14:cNvContentPartPr/>
                <p14:nvPr/>
              </p14:nvContentPartPr>
              <p14:xfrm>
                <a:off x="6707785" y="3143467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785" y="31344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C6A1FE-32B6-85E6-12C6-BEBFA632BA25}"/>
              </a:ext>
            </a:extLst>
          </p:cNvPr>
          <p:cNvGrpSpPr/>
          <p:nvPr/>
        </p:nvGrpSpPr>
        <p:grpSpPr>
          <a:xfrm>
            <a:off x="4745536" y="3817632"/>
            <a:ext cx="3870112" cy="1706868"/>
            <a:chOff x="4745536" y="3817632"/>
            <a:chExt cx="3870112" cy="170686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2B5FED3-98A1-9236-065E-41EB9304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232" y="4767638"/>
              <a:ext cx="1797968" cy="73453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1163414-2803-F6FF-5087-AA8D2B7D6DEB}"/>
                </a:ext>
              </a:extLst>
            </p:cNvPr>
            <p:cNvSpPr/>
            <p:nvPr/>
          </p:nvSpPr>
          <p:spPr>
            <a:xfrm>
              <a:off x="4745536" y="5352911"/>
              <a:ext cx="1050600" cy="17158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61BF258-7258-A8F1-62B0-3E302B5B4099}"/>
                </a:ext>
              </a:extLst>
            </p:cNvPr>
            <p:cNvGrpSpPr/>
            <p:nvPr/>
          </p:nvGrpSpPr>
          <p:grpSpPr>
            <a:xfrm>
              <a:off x="5148064" y="3817632"/>
              <a:ext cx="3467584" cy="1632156"/>
              <a:chOff x="5148064" y="3817632"/>
              <a:chExt cx="3467584" cy="163215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5C0AFB8-A9B7-CEFC-45FF-4807721F2EEA}"/>
                  </a:ext>
                </a:extLst>
              </p:cNvPr>
              <p:cNvGrpSpPr/>
              <p:nvPr/>
            </p:nvGrpSpPr>
            <p:grpSpPr>
              <a:xfrm>
                <a:off x="5148064" y="3817632"/>
                <a:ext cx="3467584" cy="857257"/>
                <a:chOff x="5148064" y="3817632"/>
                <a:chExt cx="3467584" cy="857257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F951BDB-BFB0-5ACE-0DDD-5F74B9420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8064" y="4081636"/>
                  <a:ext cx="3467584" cy="543001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34E259F-722D-87BA-BBCE-9377D5DD7D04}"/>
                    </a:ext>
                  </a:extLst>
                </p:cNvPr>
                <p:cNvSpPr/>
                <p:nvPr/>
              </p:nvSpPr>
              <p:spPr>
                <a:xfrm>
                  <a:off x="7465576" y="4081636"/>
                  <a:ext cx="817420" cy="17666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FB5F294-E6BE-D832-290E-CD9D5FFB8695}"/>
                    </a:ext>
                  </a:extLst>
                </p:cNvPr>
                <p:cNvSpPr/>
                <p:nvPr/>
              </p:nvSpPr>
              <p:spPr>
                <a:xfrm>
                  <a:off x="7471138" y="4267408"/>
                  <a:ext cx="817420" cy="1844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534CD-BAA0-A6E6-6702-B1A2B5FC64DE}"/>
                    </a:ext>
                  </a:extLst>
                </p:cNvPr>
                <p:cNvSpPr txBox="1"/>
                <p:nvPr/>
              </p:nvSpPr>
              <p:spPr>
                <a:xfrm>
                  <a:off x="7965356" y="3817632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t1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94BCC81-2C9B-F8DC-1A8E-7025442C2744}"/>
                    </a:ext>
                  </a:extLst>
                </p:cNvPr>
                <p:cNvSpPr txBox="1"/>
                <p:nvPr/>
              </p:nvSpPr>
              <p:spPr>
                <a:xfrm>
                  <a:off x="7987468" y="4397890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t2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</p:grp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AE33259-FEFA-C864-4301-4711363A3BEC}"/>
                  </a:ext>
                </a:extLst>
              </p:cNvPr>
              <p:cNvCxnSpPr/>
              <p:nvPr/>
            </p:nvCxnSpPr>
            <p:spPr>
              <a:xfrm flipH="1">
                <a:off x="5292080" y="4624637"/>
                <a:ext cx="1008112" cy="7093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71EFF98-7C6B-DACB-B1AD-DA7E940D9D9B}"/>
                  </a:ext>
                </a:extLst>
              </p:cNvPr>
              <p:cNvCxnSpPr>
                <a:endCxn id="28" idx="1"/>
              </p:cNvCxnSpPr>
              <p:nvPr/>
            </p:nvCxnSpPr>
            <p:spPr>
              <a:xfrm flipV="1">
                <a:off x="5796136" y="5134906"/>
                <a:ext cx="864096" cy="31488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38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6</a:t>
            </a:r>
            <a:br>
              <a:rPr lang="en-US" altLang="ko-KR" b="1" dirty="0"/>
            </a:br>
            <a:r>
              <a:rPr lang="ko-KR" altLang="en-US" dirty="0"/>
              <a:t>화소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36389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6.1 </a:t>
            </a:r>
            <a:r>
              <a:rPr lang="ko-KR" altLang="en-US" dirty="0"/>
              <a:t>영상 화소의 접근</a:t>
            </a:r>
            <a:endParaRPr lang="en-US" altLang="ko-KR" dirty="0"/>
          </a:p>
          <a:p>
            <a:pPr lvl="1"/>
            <a:r>
              <a:rPr lang="en-US" altLang="ko-KR" dirty="0"/>
              <a:t>6.1.1 </a:t>
            </a:r>
            <a:r>
              <a:rPr lang="ko-KR" altLang="en-US" dirty="0"/>
              <a:t>화소</a:t>
            </a:r>
            <a:r>
              <a:rPr lang="en-US" altLang="ko-KR" dirty="0"/>
              <a:t>(</a:t>
            </a:r>
            <a:r>
              <a:rPr lang="ko-KR" altLang="en-US" dirty="0"/>
              <a:t>행렬 원소</a:t>
            </a:r>
            <a:r>
              <a:rPr lang="en-US" altLang="ko-KR" dirty="0"/>
              <a:t>) </a:t>
            </a:r>
            <a:r>
              <a:rPr lang="ko-KR" altLang="en-US" dirty="0"/>
              <a:t>접근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35472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직접 접근 방법</a:t>
            </a:r>
            <a:endParaRPr lang="en-US" altLang="ko-KR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mat_access1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for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for j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k = mat[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j]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mat[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j] = k * 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mat1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(10).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(2, 5)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\n{mat1}\n")</a:t>
            </a:r>
          </a:p>
          <a:p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mat_access1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(mat1)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\n{mat1}\n")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65AAAA-B4C2-30D2-9F23-CA626FB9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24" y="3678294"/>
            <a:ext cx="1368152" cy="11832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8D43414-3960-BFFA-B71E-7958963902BD}"/>
              </a:ext>
            </a:extLst>
          </p:cNvPr>
          <p:cNvSpPr/>
          <p:nvPr/>
        </p:nvSpPr>
        <p:spPr>
          <a:xfrm>
            <a:off x="5687412" y="1993404"/>
            <a:ext cx="3275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item, itemset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방법</a:t>
            </a:r>
            <a:endParaRPr lang="en-US" altLang="ko-KR" sz="1200" dirty="0">
              <a:solidFill>
                <a:srgbClr val="00B050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for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for j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k =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dirty="0" err="1">
                <a:latin typeface="ubuntu mono derivative powerline" panose="020B0509030602030204" pitchFamily="49" charset="0"/>
              </a:rPr>
              <a:t>item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e" panose="020B0509030602030204" pitchFamily="49" charset="0"/>
              </a:rPr>
              <a:t>i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, j)</a:t>
            </a:r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mat.itemset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j), k * 2)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mat2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(10).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(2, 5)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\n{mat2}\n")</a:t>
            </a:r>
          </a:p>
          <a:p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(mat2)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\n{mat2}\n")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CCA2C0-A03A-16ED-A269-67D166D67EA3}"/>
              </a:ext>
            </a:extLst>
          </p:cNvPr>
          <p:cNvSpPr/>
          <p:nvPr/>
        </p:nvSpPr>
        <p:spPr>
          <a:xfrm>
            <a:off x="1835696" y="3145532"/>
            <a:ext cx="1074365" cy="198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F5C32D-346A-783D-C7DB-C02123124819}"/>
              </a:ext>
            </a:extLst>
          </p:cNvPr>
          <p:cNvSpPr/>
          <p:nvPr/>
        </p:nvSpPr>
        <p:spPr>
          <a:xfrm>
            <a:off x="6618721" y="3134615"/>
            <a:ext cx="1464041" cy="20928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82FD27C-0831-C389-0124-512AFCD33F3B}"/>
              </a:ext>
            </a:extLst>
          </p:cNvPr>
          <p:cNvSpPr/>
          <p:nvPr/>
        </p:nvSpPr>
        <p:spPr>
          <a:xfrm>
            <a:off x="1835695" y="3343901"/>
            <a:ext cx="1388066" cy="19443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B6B042-454A-B2B1-7843-1BFA9A42DA38}"/>
              </a:ext>
            </a:extLst>
          </p:cNvPr>
          <p:cNvSpPr/>
          <p:nvPr/>
        </p:nvSpPr>
        <p:spPr>
          <a:xfrm>
            <a:off x="6614271" y="3347209"/>
            <a:ext cx="2075865" cy="19836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2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C28A59-71A6-04AC-9F8C-D05155DB0CFA}"/>
              </a:ext>
            </a:extLst>
          </p:cNvPr>
          <p:cNvSpPr/>
          <p:nvPr/>
        </p:nvSpPr>
        <p:spPr>
          <a:xfrm>
            <a:off x="5724128" y="6384398"/>
            <a:ext cx="358196" cy="79996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A4F6EC-4DD6-C883-EE47-FAC06CE6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23" y="3268643"/>
            <a:ext cx="2704277" cy="23083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944396-E115-14C3-D308-5E7ADFE97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6" t="29426" r="30908" b="26486"/>
          <a:stretch/>
        </p:blipFill>
        <p:spPr>
          <a:xfrm>
            <a:off x="5404005" y="2240224"/>
            <a:ext cx="1584176" cy="1080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657EF8-3430-6F0C-1E9F-5A7E8193B349}"/>
              </a:ext>
            </a:extLst>
          </p:cNvPr>
          <p:cNvSpPr/>
          <p:nvPr/>
        </p:nvSpPr>
        <p:spPr>
          <a:xfrm>
            <a:off x="3237759" y="3740938"/>
            <a:ext cx="186235" cy="1168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9044C4-C62E-E925-BD32-49D66E52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2637389"/>
            <a:ext cx="771633" cy="285790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5702AC-C8C8-D8DB-0364-77E634011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6" t="29426" r="30908" b="26486"/>
          <a:stretch/>
        </p:blipFill>
        <p:spPr>
          <a:xfrm>
            <a:off x="5404005" y="3857834"/>
            <a:ext cx="1584176" cy="1080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6280F0E-0C9F-2F2B-A6DF-A78A40734EE5}"/>
              </a:ext>
            </a:extLst>
          </p:cNvPr>
          <p:cNvSpPr/>
          <p:nvPr/>
        </p:nvSpPr>
        <p:spPr>
          <a:xfrm>
            <a:off x="5364088" y="220942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82D9190-8725-D8BB-CC92-3DFC3CB66B68}"/>
              </a:ext>
            </a:extLst>
          </p:cNvPr>
          <p:cNvSpPr/>
          <p:nvPr/>
        </p:nvSpPr>
        <p:spPr>
          <a:xfrm>
            <a:off x="6974553" y="4932384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099E52C-4B65-C982-0441-F56E48B2490C}"/>
              </a:ext>
            </a:extLst>
          </p:cNvPr>
          <p:cNvCxnSpPr>
            <a:cxnSpLocks/>
            <a:stCxn id="26" idx="7"/>
            <a:endCxn id="22" idx="0"/>
          </p:cNvCxnSpPr>
          <p:nvPr/>
        </p:nvCxnSpPr>
        <p:spPr>
          <a:xfrm rot="16200000" flipH="1">
            <a:off x="6445995" y="1173240"/>
            <a:ext cx="421266" cy="2507033"/>
          </a:xfrm>
          <a:prstGeom prst="bentConnector3">
            <a:avLst>
              <a:gd name="adj1" fmla="val -5585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C68B237-FD08-4A61-267C-2EC9D0DC0310}"/>
              </a:ext>
            </a:extLst>
          </p:cNvPr>
          <p:cNvCxnSpPr>
            <a:cxnSpLocks/>
            <a:stCxn id="27" idx="5"/>
            <a:endCxn id="35" idx="2"/>
          </p:cNvCxnSpPr>
          <p:nvPr/>
        </p:nvCxnSpPr>
        <p:spPr>
          <a:xfrm rot="5400000" flipH="1" flipV="1">
            <a:off x="7248932" y="4310196"/>
            <a:ext cx="425856" cy="896567"/>
          </a:xfrm>
          <a:prstGeom prst="bentConnector3">
            <a:avLst>
              <a:gd name="adj1" fmla="val -55252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DB5C07E-FFBC-104A-FF5F-5D6C9E90E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801" y="4250236"/>
            <a:ext cx="790685" cy="29531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427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  <a:p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= image[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x:x+w]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row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: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p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row: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print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("%4d" % p , end=' ')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print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rectangle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(x, y, w, h), 255, 1)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2F35362-8992-C746-E04E-55020D9DC863}"/>
              </a:ext>
            </a:extLst>
          </p:cNvPr>
          <p:cNvGrpSpPr/>
          <p:nvPr/>
        </p:nvGrpSpPr>
        <p:grpSpPr>
          <a:xfrm>
            <a:off x="755576" y="2569468"/>
            <a:ext cx="8204260" cy="3007367"/>
            <a:chOff x="755576" y="2569468"/>
            <a:chExt cx="8204260" cy="300736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5783807-3FDA-078B-7222-A0E6CC3A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3700" y="3918259"/>
              <a:ext cx="5796136" cy="1658576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98E624F-D5BD-06FE-B936-7C03CEB54301}"/>
                </a:ext>
              </a:extLst>
            </p:cNvPr>
            <p:cNvSpPr/>
            <p:nvPr/>
          </p:nvSpPr>
          <p:spPr>
            <a:xfrm>
              <a:off x="755576" y="2569468"/>
              <a:ext cx="2671679" cy="794966"/>
            </a:xfrm>
            <a:prstGeom prst="roundRect">
              <a:avLst>
                <a:gd name="adj" fmla="val 788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7C877B60-25A9-4D80-19F3-A591C135F95F}"/>
                </a:ext>
              </a:extLst>
            </p:cNvPr>
            <p:cNvCxnSpPr>
              <a:cxnSpLocks/>
              <a:stCxn id="30" idx="2"/>
              <a:endCxn id="29" idx="1"/>
            </p:cNvCxnSpPr>
            <p:nvPr/>
          </p:nvCxnSpPr>
          <p:spPr>
            <a:xfrm rot="16200000" flipH="1">
              <a:off x="1936002" y="3519848"/>
              <a:ext cx="1383113" cy="1072284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DAC95AD-86BF-2EB7-028B-559C6335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11" y="1633364"/>
            <a:ext cx="2490914" cy="152885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ACEB0A9-7089-0AF1-68D4-523B8AC1A26A}"/>
              </a:ext>
            </a:extLst>
          </p:cNvPr>
          <p:cNvCxnSpPr>
            <a:cxnSpLocks/>
            <a:stCxn id="35" idx="2"/>
            <a:endCxn id="29" idx="0"/>
          </p:cNvCxnSpPr>
          <p:nvPr/>
        </p:nvCxnSpPr>
        <p:spPr>
          <a:xfrm>
            <a:off x="6061768" y="3162219"/>
            <a:ext cx="0" cy="756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71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6.2.3 </a:t>
            </a:r>
            <a:r>
              <a:rPr lang="ko-KR" altLang="en-US" dirty="0"/>
              <a:t>영상 밝기의 가감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C9B00"/>
                </a:solidFill>
                <a:latin typeface="Ubuntu Mono derivative Powerlin" panose="020B0509030602030204" pitchFamily="49" charset="0"/>
              </a:rPr>
              <a:t>import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matplotlib.pyplot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>
                <a:solidFill>
                  <a:srgbClr val="CC9B00"/>
                </a:solidFill>
                <a:latin typeface="Ubuntu Mono derivative Powerlin" panose="020B0509030602030204" pitchFamily="49" charset="0"/>
              </a:rPr>
              <a:t>as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imread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(‘</a:t>
            </a:r>
            <a:r>
              <a:rPr lang="ko-KR" altLang="en-US" sz="1200" dirty="0">
                <a:latin typeface="Ubuntu Mono derivative Powerlin" panose="020B0509030602030204" pitchFamily="49" charset="0"/>
              </a:rPr>
              <a:t>이미지 경로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’,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IMREAD_COLOR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cvtColor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COLOR_BGR2GRAY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figure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figsize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=(5, 4))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title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origin_image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E4CE18-668F-0A06-4E30-0660D10D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890169"/>
            <a:ext cx="3854374" cy="35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5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6.2.3 </a:t>
            </a:r>
            <a:r>
              <a:rPr lang="ko-KR" altLang="en-US" dirty="0"/>
              <a:t>영상 밝기의 가감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cvtColor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COLOR_BGR2GRAY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2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opencv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함수 이용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(saturation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방식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)</a:t>
            </a:r>
            <a:endParaRPr lang="ko-KR" altLang="en-US" sz="1200" dirty="0">
              <a:solidFill>
                <a:srgbClr val="00B05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dst1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100)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dst2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subtract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100)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2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numpy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함수 이용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(modulo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방식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)</a:t>
            </a:r>
            <a:endParaRPr lang="ko-KR" altLang="en-US" sz="1200" dirty="0">
              <a:solidFill>
                <a:srgbClr val="00B05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dst3 = image + 100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dst4 = image - 100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titles = ['dst1', 'dst2', 'dst3', 'dst4']</a:t>
            </a:r>
          </a:p>
          <a:p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=(10, 8))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2, idx+1)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(title),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9E7099-9A22-0493-E81E-176D96E0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111078"/>
            <a:ext cx="4023425" cy="348536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BDE87D-E226-AE25-7C87-065C34625040}"/>
              </a:ext>
            </a:extLst>
          </p:cNvPr>
          <p:cNvSpPr/>
          <p:nvPr/>
        </p:nvSpPr>
        <p:spPr>
          <a:xfrm>
            <a:off x="5312676" y="2534464"/>
            <a:ext cx="3314793" cy="1151057"/>
          </a:xfrm>
          <a:prstGeom prst="roundRect">
            <a:avLst>
              <a:gd name="adj" fmla="val 88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8E56A-7C41-96A9-F588-88326F62368B}"/>
              </a:ext>
            </a:extLst>
          </p:cNvPr>
          <p:cNvSpPr txBox="1"/>
          <p:nvPr/>
        </p:nvSpPr>
        <p:spPr>
          <a:xfrm>
            <a:off x="5220072" y="224374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OpenCV </a:t>
            </a:r>
            <a:r>
              <a:rPr lang="ko-KR" altLang="en-US" sz="120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함수 이용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7053C2-1648-57D0-04E3-8F2599933538}"/>
              </a:ext>
            </a:extLst>
          </p:cNvPr>
          <p:cNvSpPr/>
          <p:nvPr/>
        </p:nvSpPr>
        <p:spPr>
          <a:xfrm>
            <a:off x="5312676" y="3876021"/>
            <a:ext cx="3314793" cy="1264492"/>
          </a:xfrm>
          <a:prstGeom prst="roundRect">
            <a:avLst>
              <a:gd name="adj" fmla="val 880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3A79D-1F8D-3FE7-6347-88FEF19E4083}"/>
              </a:ext>
            </a:extLst>
          </p:cNvPr>
          <p:cNvSpPr txBox="1"/>
          <p:nvPr/>
        </p:nvSpPr>
        <p:spPr>
          <a:xfrm>
            <a:off x="5220072" y="5136485"/>
            <a:ext cx="132600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numpy</a:t>
            </a:r>
            <a:r>
              <a:rPr lang="en-US" altLang="ko-KR" sz="120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함수 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587A2-EE9D-229F-D753-93481CA250E9}"/>
              </a:ext>
            </a:extLst>
          </p:cNvPr>
          <p:cNvSpPr txBox="1"/>
          <p:nvPr/>
        </p:nvSpPr>
        <p:spPr>
          <a:xfrm>
            <a:off x="5289848" y="1084901"/>
            <a:ext cx="2378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Saturation</a:t>
            </a:r>
            <a:r>
              <a:rPr lang="ko-KR" altLang="en-US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 방식</a:t>
            </a:r>
            <a:endParaRPr lang="en-US" altLang="ko-KR" sz="1200" dirty="0">
              <a:solidFill>
                <a:srgbClr val="FF000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250 + 100 =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Ubuntu Mono derivative Powerlin" panose="020B0509030602030204" pitchFamily="49" charset="0"/>
              </a:rPr>
              <a:t>350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-&gt; </a:t>
            </a:r>
            <a:r>
              <a:rPr lang="en-US" altLang="ko-KR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255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Modulo</a:t>
            </a:r>
            <a:r>
              <a:rPr lang="ko-KR" altLang="en-US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 방식</a:t>
            </a:r>
            <a:endParaRPr lang="en-US" altLang="ko-KR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250 + 100 = </a:t>
            </a:r>
            <a:r>
              <a:rPr lang="en-US" altLang="ko-KR" sz="1200" dirty="0">
                <a:solidFill>
                  <a:srgbClr val="00B0F0"/>
                </a:solidFill>
                <a:latin typeface="Ubuntu Mono derivative Powerlin" panose="020B0509030602030204" pitchFamily="49" charset="0"/>
              </a:rPr>
              <a:t>350 % 256 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-&gt;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104</a:t>
            </a:r>
            <a:endParaRPr lang="ko-KR" altLang="en-US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6.2.4 </a:t>
            </a:r>
            <a:r>
              <a:rPr lang="ko-KR" altLang="en-US" dirty="0"/>
              <a:t>트랙바를 이용한 행렬 곱연산을 통한 영상 합성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1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2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조정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image1[:image2.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[0], :image2.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[1]]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('image1', image1)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5387B3-29EB-63BC-AA77-334EF52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16" y="3068607"/>
            <a:ext cx="3834343" cy="21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6.2.4 </a:t>
            </a:r>
            <a:r>
              <a:rPr lang="ko-KR" altLang="en-US" dirty="0"/>
              <a:t>트랙바를 이용한 행렬 곱연산을 통한 영상 합성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1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2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(x):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pass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namedWindow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WINDOW_AUTOSIZE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('alpha', 'image', 0, 10,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('beta', 'image', 0, 10,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while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True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alpha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('alpha', 'image') / 10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beta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('beta', 'image') / 10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mul_img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(image1, alpha, image2, beta, 0)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mul_img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3017D-361B-74EB-3E7E-E2417E8A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209428"/>
            <a:ext cx="2225963" cy="29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11932</TotalTime>
  <Words>4119</Words>
  <Application>Microsoft Office PowerPoint</Application>
  <PresentationFormat>화면 슬라이드 쇼(16:10)</PresentationFormat>
  <Paragraphs>450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CHAPTER 6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454</cp:revision>
  <cp:lastPrinted>2022-09-13T07:27:14Z</cp:lastPrinted>
  <dcterms:created xsi:type="dcterms:W3CDTF">2017-02-21T08:17:22Z</dcterms:created>
  <dcterms:modified xsi:type="dcterms:W3CDTF">2022-10-30T20:45:57Z</dcterms:modified>
</cp:coreProperties>
</file>